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20/03/2025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seasonality influence the occurrence of algal blooms within Loch Leven? </a:t>
            </a:r>
          </a:p>
          <a:p>
            <a:r>
              <a:rPr lang="en-GB" dirty="0"/>
              <a:t>What are the drivers (chemical and physical) of algal blooms in Loch Leven?</a:t>
            </a:r>
          </a:p>
          <a:p>
            <a:r>
              <a:rPr lang="en-GB" dirty="0"/>
              <a:t>How does environmental drivers influence the composition of phytoplankton communities within Loch Leven?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F2E55-FDC6-2AA5-0C49-F5E0012C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0A8E-E50C-A289-9A27-A8FF9E304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01455-6B73-D26C-A891-A7117B50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62" y="0"/>
            <a:ext cx="825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2E70-E50F-288D-44A2-9CD69A69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CDD0E-270A-F1A4-FB26-CD77E2516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DCF6F-565E-C0D6-001D-AFDC2A5D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18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8DEB-4EC9-9590-DCB5-87B977CD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75704-6347-5A2A-9185-6EA9DC7D0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ADF2-DC54-599C-CD21-8A1FF69F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9047"/>
            <a:ext cx="8011643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4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E03C-71BB-2157-6EED-BFC57439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346C-98BF-6F4B-2F42-30577810F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1F13-7156-CA11-0717-0365F82C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4461-122F-A4F6-09BA-5A0EBBD5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224C-DB12-642F-40BC-2F2AC5BE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42" y="1845289"/>
            <a:ext cx="1698523" cy="4351338"/>
          </a:xfrm>
        </p:spPr>
        <p:txBody>
          <a:bodyPr>
            <a:normAutofit/>
          </a:bodyPr>
          <a:lstStyle/>
          <a:p>
            <a:r>
              <a:rPr lang="en-GB" sz="1400" dirty="0"/>
              <a:t>Try to scale pH or normalisation </a:t>
            </a:r>
          </a:p>
          <a:p>
            <a:r>
              <a:rPr lang="en-GB" sz="1400" dirty="0"/>
              <a:t>Read about it – how to approach scaling or normalising for 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D0BE4-D238-4D07-7A65-F822A963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21" y="0"/>
            <a:ext cx="8102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8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0A76-39B8-5671-7B92-07B2B05A0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05A4-AACC-EEB1-3E30-56B49F92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D883D-53A1-5153-ADEE-903C819D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864C-6075-1B7E-64B9-CB43D176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A96A-C7E4-3061-7199-04587D9BE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A87C-6C04-8E24-68C5-AE13451D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32" y="0"/>
            <a:ext cx="8459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5D72-C9D4-E6D4-3ABA-DBD18DC5E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D8643-1FF3-C268-93B7-AF3A12B7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D7299-CFB1-84CF-9CA5-7555C8B4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41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C5E1-D467-C695-CB3A-DBBDCEB2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FD01-0C50-894C-72CB-0FB2583C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51EDC-2900-63A7-2565-CA1FA3C59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57" y="0"/>
            <a:ext cx="7696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5E49B-0CB1-122C-967B-F05F6BD0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76DC-72B5-B26B-FAFD-54CD7703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05922-5D9A-FC97-0219-A65596431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AD7-B362-DF09-361A-EEE66A2B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54A3-EDF9-FA48-84F5-5F64B0A8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403AA-2C42-65FC-C9DF-F250DE84D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60" y="0"/>
            <a:ext cx="7066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0FD6-F441-8BBE-BCF6-11C93AE6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F23B6-7EDC-3B66-D6F8-28516C54E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25565-63CD-57C0-2724-A49EE1B7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8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37DDD-7DB4-B98B-7A9B-2A1A7493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Trash??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8B7E-1D23-E10B-1B08-0CBB7EA6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289"/>
            <a:ext cx="1722044" cy="4351338"/>
          </a:xfrm>
        </p:spPr>
        <p:txBody>
          <a:bodyPr>
            <a:normAutofit/>
          </a:bodyPr>
          <a:lstStyle/>
          <a:p>
            <a:r>
              <a:rPr lang="en-GB" sz="1400" dirty="0"/>
              <a:t>Try to 1/</a:t>
            </a:r>
            <a:r>
              <a:rPr lang="en-GB" sz="1400" dirty="0" err="1"/>
              <a:t>srt</a:t>
            </a:r>
            <a:r>
              <a:rPr lang="en-GB" sz="1400" dirty="0"/>
              <a:t>(biovolume) </a:t>
            </a:r>
          </a:p>
          <a:p>
            <a:r>
              <a:rPr lang="en-GB" sz="1400" dirty="0"/>
              <a:t>Or </a:t>
            </a:r>
            <a:r>
              <a:rPr lang="en-GB" sz="1400" dirty="0" err="1"/>
              <a:t>boxcox</a:t>
            </a:r>
            <a:r>
              <a:rPr lang="en-GB" sz="1400" dirty="0"/>
              <a:t> transformation</a:t>
            </a:r>
          </a:p>
          <a:p>
            <a:r>
              <a:rPr lang="en-GB" sz="1400" dirty="0"/>
              <a:t>Just for this model </a:t>
            </a:r>
          </a:p>
          <a:p>
            <a:r>
              <a:rPr lang="en-GB" sz="1400" dirty="0"/>
              <a:t>Have to be careful with presenting </a:t>
            </a:r>
          </a:p>
          <a:p>
            <a:r>
              <a:rPr lang="en-GB" sz="1400" dirty="0"/>
              <a:t>Cannot use AIC, maybe use R2 instead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67FC0-0658-44FB-CA71-990AD68C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66" y="0"/>
            <a:ext cx="7071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671B-C101-6D78-9860-012C9C37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2B8D9-C7C0-AA32-876F-1A2DE8F46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9EF94-BB1F-47B4-8B89-FAF4AAA2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ECBE-45C1-BF17-52F6-31FAB165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68AD-1036-971E-0B90-452D8EC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6458" cy="4351338"/>
          </a:xfrm>
        </p:spPr>
        <p:txBody>
          <a:bodyPr>
            <a:normAutofit/>
          </a:bodyPr>
          <a:lstStyle/>
          <a:p>
            <a:r>
              <a:rPr lang="en-GB" sz="1600" dirty="0"/>
              <a:t>R2 doesn’t punish for overfitting </a:t>
            </a:r>
          </a:p>
          <a:p>
            <a:r>
              <a:rPr lang="en-GB" sz="1600" dirty="0"/>
              <a:t>But AIC does punish for overfitting – and its still getting lower – so its getting better </a:t>
            </a:r>
          </a:p>
          <a:p>
            <a:endParaRPr lang="en-GB" sz="1600" dirty="0"/>
          </a:p>
          <a:p>
            <a:r>
              <a:rPr lang="en-GB" sz="1600" dirty="0"/>
              <a:t>Run everything without nitrate??</a:t>
            </a:r>
          </a:p>
          <a:p>
            <a:r>
              <a:rPr lang="en-GB" sz="1600" dirty="0"/>
              <a:t>Table that has models with NO3 and models without NO3 and then AIC and R2</a:t>
            </a:r>
          </a:p>
          <a:p>
            <a:endParaRPr lang="en-GB" sz="1600" dirty="0"/>
          </a:p>
          <a:p>
            <a:r>
              <a:rPr lang="en-GB" sz="1600" dirty="0"/>
              <a:t>Look at multicollinearity – DO and temperature – build a justification – then test </a:t>
            </a:r>
          </a:p>
          <a:p>
            <a:pPr lvl="1"/>
            <a:r>
              <a:rPr lang="en-GB" sz="1200" dirty="0"/>
              <a:t>choose which one to take out </a:t>
            </a:r>
          </a:p>
          <a:p>
            <a:pPr lvl="1"/>
            <a:r>
              <a:rPr lang="en-GB" sz="1200" dirty="0"/>
              <a:t>VIF over 10 then remove one </a:t>
            </a:r>
          </a:p>
          <a:p>
            <a:pPr lvl="1"/>
            <a:r>
              <a:rPr lang="en-GB" sz="1200" dirty="0"/>
              <a:t>Quality control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4AEA9-EE98-B96C-4302-8070A8B5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687" y="1825625"/>
            <a:ext cx="510611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0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Log transformed the phytoplankton </a:t>
            </a:r>
          </a:p>
          <a:p>
            <a:r>
              <a:rPr lang="en-GB" dirty="0"/>
              <a:t>Ran mixed linear models or each phytoplankton group </a:t>
            </a:r>
          </a:p>
          <a:p>
            <a:r>
              <a:rPr lang="en-GB" dirty="0"/>
              <a:t>Tested model assumptions using </a:t>
            </a:r>
            <a:r>
              <a:rPr lang="en-GB" dirty="0" err="1"/>
              <a:t>DHARMa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ifferent colored objects&#10;&#10;AI-generated content may be incorrect.">
            <a:extLst>
              <a:ext uri="{FF2B5EF4-FFF2-40B4-BE49-F238E27FC236}">
                <a16:creationId xmlns:a16="http://schemas.microsoft.com/office/drawing/2014/main" id="{C4ABF950-9733-384C-E1E4-730E33AAC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6" y="423875"/>
            <a:ext cx="12020500" cy="601025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360DCF-43B4-FCFE-A95E-68E43F707294}"/>
              </a:ext>
            </a:extLst>
          </p:cNvPr>
          <p:cNvSpPr txBox="1">
            <a:spLocks/>
          </p:cNvSpPr>
          <p:nvPr/>
        </p:nvSpPr>
        <p:spPr>
          <a:xfrm>
            <a:off x="120445" y="1756799"/>
            <a:ext cx="12167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Log the </a:t>
            </a:r>
            <a:r>
              <a:rPr lang="en-GB" sz="1400" dirty="0" err="1"/>
              <a:t>yaxis</a:t>
            </a:r>
            <a:r>
              <a:rPr lang="en-GB" sz="1400" dirty="0"/>
              <a:t> </a:t>
            </a:r>
          </a:p>
          <a:p>
            <a:r>
              <a:rPr lang="en-GB" sz="1400" dirty="0"/>
              <a:t>Add prints onto the graph</a:t>
            </a:r>
          </a:p>
          <a:p>
            <a:r>
              <a:rPr lang="en-GB" sz="1400" dirty="0"/>
              <a:t>To show significance </a:t>
            </a:r>
          </a:p>
        </p:txBody>
      </p:sp>
    </p:spTree>
    <p:extLst>
      <p:ext uri="{BB962C8B-B14F-4D97-AF65-F5344CB8AC3E}">
        <p14:creationId xmlns:p14="http://schemas.microsoft.com/office/powerpoint/2010/main" val="352122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842D-2007-4060-9B2E-96139510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B19F-7CD9-D5AE-3AF0-76860EED0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45F83-E220-385F-D253-F62A522C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4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4161-6ECC-BF73-1BE0-08FE32F8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81FC-A29C-D23A-EE94-F5CFCE14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71916" cy="4351338"/>
          </a:xfrm>
        </p:spPr>
        <p:txBody>
          <a:bodyPr>
            <a:normAutofit/>
          </a:bodyPr>
          <a:lstStyle/>
          <a:p>
            <a:r>
              <a:rPr lang="en-GB" sz="1400" dirty="0"/>
              <a:t>Remember to change the order to winter-spring-summer-autumn </a:t>
            </a:r>
          </a:p>
          <a:p>
            <a:r>
              <a:rPr lang="en-GB" sz="1400" dirty="0"/>
              <a:t>Tell linear model to make winter the intercept </a:t>
            </a:r>
          </a:p>
          <a:p>
            <a:r>
              <a:rPr lang="en-GB" sz="1400" dirty="0"/>
              <a:t>When reporting differences report using actual biovolumes (</a:t>
            </a:r>
            <a:r>
              <a:rPr lang="en-GB" sz="1400" dirty="0" err="1"/>
              <a:t>unlog</a:t>
            </a:r>
            <a:r>
              <a:rPr lang="en-GB" sz="1400" dirty="0"/>
              <a:t>)</a:t>
            </a:r>
          </a:p>
          <a:p>
            <a:r>
              <a:rPr lang="en-GB" sz="1400" dirty="0"/>
              <a:t>Might want to nest the season in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75E23-B07D-DFBC-3082-93CA0520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736" y="0"/>
            <a:ext cx="8482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57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DD24-5869-DFEE-3AF7-03C9FD7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F881C-B853-59AE-E43F-488A9AF6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96D52-C387-9B68-DB36-6AF0C718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92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9D82F0-50EC-0E62-0280-C5D75B2CA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171979"/>
              </p:ext>
            </p:extLst>
          </p:nvPr>
        </p:nvGraphicFramePr>
        <p:xfrm>
          <a:off x="106680" y="134476"/>
          <a:ext cx="11978640" cy="6175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585089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313193608"/>
                    </a:ext>
                  </a:extLst>
                </a:gridCol>
                <a:gridCol w="3794760">
                  <a:extLst>
                    <a:ext uri="{9D8B030D-6E8A-4147-A177-3AD203B41FA5}">
                      <a16:colId xmlns:a16="http://schemas.microsoft.com/office/drawing/2014/main" val="3428908328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894175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41976208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913688913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4288468300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080825465"/>
                    </a:ext>
                  </a:extLst>
                </a:gridCol>
              </a:tblGrid>
              <a:tr h="725028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Model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Response Variable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Fixed Effects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Interaction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Random Effects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Dataset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Is the model happy?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360795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Total.Biovolume</a:t>
                      </a: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alldata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450.7465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274814"/>
                  </a:ext>
                </a:extLst>
              </a:tr>
              <a:tr h="567000"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Biovolume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1">
                  <a:txBody>
                    <a:bodyPr/>
                    <a:lstStyle/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alldatalong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2137.3775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9738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2063.5528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791330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Season*</a:t>
                      </a:r>
                    </a:p>
                    <a:p>
                      <a:r>
                        <a:rPr lang="en-GB" sz="1200" dirty="0" err="1">
                          <a:solidFill>
                            <a:sysClr val="windowText" lastClr="000000"/>
                          </a:solidFill>
                        </a:rPr>
                        <a:t>PhytoplanktonGroup</a:t>
                      </a:r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3635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519841"/>
                  </a:ext>
                </a:extLst>
              </a:tr>
              <a:tr h="59784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703.4487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78894"/>
                  </a:ext>
                </a:extLst>
              </a:tr>
              <a:tr h="6099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706.8337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900199"/>
                  </a:ext>
                </a:extLst>
              </a:tr>
              <a:tr h="56112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522.7784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9539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527.1982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219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506.0372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31666"/>
                  </a:ext>
                </a:extLst>
              </a:tr>
              <a:tr h="54044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Depth, 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286.9359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565241"/>
                  </a:ext>
                </a:extLst>
              </a:tr>
              <a:tr h="420056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SRP, Season, Phytoplankton Group, NO3, Daphnia, pH, Temperature, Water Depth, DO, 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287.8010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673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710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9677-4433-5C65-C999-66AEC353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B5134-8A71-DEDF-D53B-0194A8E5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53B8-9DF5-8057-7A6A-7412B79F8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08" y="0"/>
            <a:ext cx="8464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79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1026-BFCB-07D7-F512-72B81553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0C09F-A7E6-32DF-A126-2DDEE734F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B34A7-2B11-D9E9-C826-1890DF57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7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AD05-0340-C604-0D5E-BCEA41F7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C5EC-EC03-FE0E-1F7C-91F03573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EAB1E-EE35-D81F-17D0-94B8CFE28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73" y="0"/>
            <a:ext cx="757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10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06FB-8A28-72F5-0F14-A00A116C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7A13C-A901-9DFA-46BB-5FA00F8D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FA836-877A-502D-271F-DC152F3E3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5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3734-AE8B-E867-1AF3-641450897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62287-AA92-FA63-B216-39A87F3D3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76DE5-CF93-B88D-ECA0-E16D83EF6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59" y="0"/>
            <a:ext cx="806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79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D92B-02C3-3DE5-1A98-44FAB326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8E09-B1B2-E24D-1540-4876013C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3E283-8AC0-1D16-4685-881D52B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Remove the colours for seasons</a:t>
            </a:r>
          </a:p>
          <a:p>
            <a:r>
              <a:rPr lang="en-GB" dirty="0" err="1"/>
              <a:t>Lm</a:t>
            </a:r>
            <a:r>
              <a:rPr lang="en-GB" dirty="0"/>
              <a:t> between non diatom groups with Daphnia </a:t>
            </a:r>
          </a:p>
          <a:p>
            <a:r>
              <a:rPr lang="en-GB" dirty="0"/>
              <a:t>1 to 1 plot </a:t>
            </a:r>
          </a:p>
          <a:p>
            <a:r>
              <a:rPr lang="en-GB" dirty="0"/>
              <a:t>Daphnia density + non diatom biovolume – scatter plot (1:1 line)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12AD-DAAF-1099-2AAE-899FFD0B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Content Placeholder 8" descr="A screenshot of a graph&#10;&#10;AI-generated content may be incorrect.">
            <a:extLst>
              <a:ext uri="{FF2B5EF4-FFF2-40B4-BE49-F238E27FC236}">
                <a16:creationId xmlns:a16="http://schemas.microsoft.com/office/drawing/2014/main" id="{4490EB18-7AA7-3E3A-A630-D64B11FDC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9065-51B4-9904-7EFE-E7400E21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DCADFB-E969-9D5B-0C97-1B68D584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676"/>
            <a:ext cx="10515600" cy="39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2DF8F-BB97-D529-1743-2091DD57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2" y="3974727"/>
            <a:ext cx="6040097" cy="1243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876AF-6554-D55F-407D-D041531D5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774" y="5102175"/>
            <a:ext cx="6455230" cy="17014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F0D225-E7DF-DB4D-3ABB-FB2758C9DD01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17919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Trash </a:t>
            </a:r>
          </a:p>
        </p:txBody>
      </p:sp>
    </p:spTree>
    <p:extLst>
      <p:ext uri="{BB962C8B-B14F-4D97-AF65-F5344CB8AC3E}">
        <p14:creationId xmlns:p14="http://schemas.microsoft.com/office/powerpoint/2010/main" val="2072067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77D7-6E60-FBD5-AE51-6F90EA6E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 descr="A group of different shapes&#10;&#10;AI-generated content may be incorrect.">
            <a:extLst>
              <a:ext uri="{FF2B5EF4-FFF2-40B4-BE49-F238E27FC236}">
                <a16:creationId xmlns:a16="http://schemas.microsoft.com/office/drawing/2014/main" id="{E62EA1B9-6EF8-B9DC-1FAD-0A9236293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" y="376084"/>
            <a:ext cx="12211664" cy="61058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9B140C-5BE6-F1D1-97AF-8F295FF485A7}"/>
              </a:ext>
            </a:extLst>
          </p:cNvPr>
          <p:cNvSpPr txBox="1">
            <a:spLocks/>
          </p:cNvSpPr>
          <p:nvPr/>
        </p:nvSpPr>
        <p:spPr>
          <a:xfrm>
            <a:off x="0" y="-297657"/>
            <a:ext cx="17919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Trash </a:t>
            </a:r>
          </a:p>
        </p:txBody>
      </p:sp>
    </p:spTree>
    <p:extLst>
      <p:ext uri="{BB962C8B-B14F-4D97-AF65-F5344CB8AC3E}">
        <p14:creationId xmlns:p14="http://schemas.microsoft.com/office/powerpoint/2010/main" val="424487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581A7-C786-76A0-9DB5-75B95819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00B3-3D78-C427-84B2-33C8F0A4B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2BC1B-6511-234A-A2CD-DAB81EEC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1104575"/>
            <a:ext cx="8268854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9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7DB4-E7C7-4BA3-90FA-68AAF99D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E2F1A-592F-05EC-7C05-9C44A0867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64425-C870-9AC8-E25B-83EB4674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4F12-1D73-5841-802B-88473807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C5448-B6DD-A00A-6DC1-4F75F1D7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31" y="47153"/>
            <a:ext cx="8154538" cy="6763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9BFBD-D994-3AE5-29E8-0511A600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761" y="1162843"/>
            <a:ext cx="3330678" cy="1325563"/>
          </a:xfrm>
        </p:spPr>
        <p:txBody>
          <a:bodyPr/>
          <a:lstStyle/>
          <a:p>
            <a:r>
              <a:rPr lang="en-GB" dirty="0"/>
              <a:t>Throw Away</a:t>
            </a:r>
          </a:p>
        </p:txBody>
      </p:sp>
    </p:spTree>
    <p:extLst>
      <p:ext uri="{BB962C8B-B14F-4D97-AF65-F5344CB8AC3E}">
        <p14:creationId xmlns:p14="http://schemas.microsoft.com/office/powerpoint/2010/main" val="352118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BE6E-F260-16F2-7CE6-C7F040E3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C73C-D7B0-1A6D-DAFC-AD31BC81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42980-AA0A-5564-4F0A-2811EFC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7691-5F91-8194-83DA-9B91EF15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9E8D-027E-C703-67BA-30182128E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C2E1-70A0-F6A1-0D00-A9594C19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0"/>
            <a:ext cx="848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2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9AF3-6502-776D-CEA9-90B68005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081C-D987-39BF-99C3-59A1D79D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43815-EFAB-D46F-AA84-A3CFEF00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20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635</Words>
  <Application>Microsoft Office PowerPoint</Application>
  <PresentationFormat>Widescreen</PresentationFormat>
  <Paragraphs>149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PowerPoint Presentation</vt:lpstr>
      <vt:lpstr>Throw 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Trash??</vt:lpstr>
      <vt:lpstr>PowerPoint Presentation</vt:lpstr>
      <vt:lpstr>PowerPoint Presentation</vt:lpstr>
      <vt:lpstr>How to test the effect of seasonality on phytoplankton groups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Seasonal Daphnia Trends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37</cp:revision>
  <dcterms:created xsi:type="dcterms:W3CDTF">2025-03-19T14:55:57Z</dcterms:created>
  <dcterms:modified xsi:type="dcterms:W3CDTF">2025-03-21T12:39:00Z</dcterms:modified>
</cp:coreProperties>
</file>